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140" r:id="rId3"/>
    <p:sldId id="1142" r:id="rId4"/>
    <p:sldId id="1143" r:id="rId5"/>
    <p:sldId id="1145" r:id="rId6"/>
    <p:sldId id="1144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71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2238241"/>
          </a:xfrm>
        </p:spPr>
        <p:txBody>
          <a:bodyPr/>
          <a:lstStyle/>
          <a:p>
            <a:pPr indent="1792288"/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本文通过介绍功夫的历史、主要流派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如太极拳与少林功夫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）及其文化内涵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强调功夫不仅是武术技艺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更是体现和平、尊重与自控的中国传统生活方式。文章结合电影《功夫熊猫》的例子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指出功夫电影传递的不仅是动作场面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更是中国人的智慧与精神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并呼吁人们在学习功夫时关注其深厚的文化价值。</a:t>
            </a:r>
            <a:endParaRPr lang="zh-CN" altLang="en-US" dirty="0"/>
          </a:p>
        </p:txBody>
      </p:sp>
      <p:pic>
        <p:nvPicPr>
          <p:cNvPr id="3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4759" y="2495695"/>
            <a:ext cx="1580007" cy="38557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162" y="998390"/>
            <a:ext cx="10694086" cy="1134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阅读下面短文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在空格处填入一个适当的词或填入括号内单词的正确形式。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like movies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you ever watched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movie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Kung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Panda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 popular movie that shows the amazing skills of kung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but do you know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</a:p>
          <a:p>
            <a:pPr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kung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really is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535366" y="1403575"/>
            <a:ext cx="5950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the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0854" y="2948751"/>
            <a:ext cx="11485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1</a:t>
            </a:r>
            <a:r>
              <a:rPr lang="en-US" altLang="zh-CN" sz="2400" dirty="0" smtClean="0">
                <a:cs typeface="Times New Roman" panose="02020603050405020304" pitchFamily="18" charset="0"/>
              </a:rPr>
              <a:t>. 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考查冠词。句意：你有没有看过《功夫熊猫》这部电影？根据</a:t>
            </a:r>
            <a:r>
              <a:rPr lang="en-US" altLang="zh-CN" sz="2400" dirty="0">
                <a:cs typeface="Times New Roman" panose="02020603050405020304" pitchFamily="18" charset="0"/>
              </a:rPr>
              <a:t>“movie </a:t>
            </a:r>
            <a:r>
              <a:rPr lang="en-US" altLang="zh-CN" sz="2400" i="1" dirty="0">
                <a:cs typeface="Times New Roman" panose="02020603050405020304" pitchFamily="18" charset="0"/>
              </a:rPr>
              <a:t>Kung</a:t>
            </a:r>
            <a:r>
              <a:rPr lang="en-US" altLang="zh-CN" sz="2400" dirty="0">
                <a:cs typeface="Times New Roman" panose="02020603050405020304" pitchFamily="18" charset="0"/>
              </a:rPr>
              <a:t> </a:t>
            </a:r>
            <a:r>
              <a:rPr lang="en-US" altLang="zh-CN" sz="2400" i="1" dirty="0">
                <a:cs typeface="Times New Roman" panose="02020603050405020304" pitchFamily="18" charset="0"/>
              </a:rPr>
              <a:t>Fu</a:t>
            </a:r>
            <a:r>
              <a:rPr lang="en-US" altLang="zh-CN" sz="2400" dirty="0">
                <a:cs typeface="Times New Roman" panose="02020603050405020304" pitchFamily="18" charset="0"/>
              </a:rPr>
              <a:t> </a:t>
            </a:r>
            <a:r>
              <a:rPr lang="en-US" altLang="zh-CN" sz="2400" i="1" dirty="0">
                <a:cs typeface="Times New Roman" panose="02020603050405020304" pitchFamily="18" charset="0"/>
              </a:rPr>
              <a:t>Panda</a:t>
            </a:r>
            <a:r>
              <a:rPr lang="en-US" altLang="zh-CN" sz="2400" dirty="0"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可知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此处表示特指。故填</a:t>
            </a:r>
            <a:r>
              <a:rPr lang="en-US" altLang="zh-CN" sz="2400" dirty="0">
                <a:cs typeface="Times New Roman" panose="02020603050405020304" pitchFamily="18" charset="0"/>
              </a:rPr>
              <a:t>the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775726" y="1945330"/>
            <a:ext cx="8354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what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65487" y="4073004"/>
            <a:ext cx="1148121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2. 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考查宾语从句。句意：这是一部很受欢迎的影片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它展现了功夫的非凡技艺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spc="-100" dirty="0">
                <a:cs typeface="Times New Roman" panose="02020603050405020304" pitchFamily="18" charset="0"/>
              </a:rPr>
              <a:t>不过你知道功夫到底是什么吗？根据</a:t>
            </a:r>
            <a:r>
              <a:rPr lang="en-US" altLang="zh-CN" sz="2400" spc="-100" dirty="0">
                <a:cs typeface="Times New Roman" panose="02020603050405020304" pitchFamily="18" charset="0"/>
              </a:rPr>
              <a:t>“but do you know ... kung </a:t>
            </a:r>
            <a:r>
              <a:rPr lang="en-US" altLang="zh-CN" sz="2400" spc="-100" dirty="0" err="1">
                <a:cs typeface="Times New Roman" panose="02020603050405020304" pitchFamily="18" charset="0"/>
              </a:rPr>
              <a:t>fu</a:t>
            </a:r>
            <a:r>
              <a:rPr lang="en-US" altLang="zh-CN" sz="2400" spc="-100" dirty="0">
                <a:cs typeface="Times New Roman" panose="02020603050405020304" pitchFamily="18" charset="0"/>
              </a:rPr>
              <a:t> really is</a:t>
            </a:r>
            <a:r>
              <a:rPr lang="zh-CN" altLang="zh-CN" sz="2400" spc="-100" dirty="0">
                <a:cs typeface="Times New Roman" panose="02020603050405020304" pitchFamily="18" charset="0"/>
              </a:rPr>
              <a:t>？</a:t>
            </a:r>
            <a:r>
              <a:rPr lang="en-US" altLang="zh-CN" sz="2400" spc="-100" dirty="0">
                <a:cs typeface="Times New Roman" panose="02020603050405020304" pitchFamily="18" charset="0"/>
              </a:rPr>
              <a:t>”</a:t>
            </a:r>
            <a:r>
              <a:rPr lang="zh-CN" altLang="zh-CN" sz="2400" spc="-100" dirty="0">
                <a:cs typeface="Times New Roman" panose="02020603050405020304" pitchFamily="18" charset="0"/>
              </a:rPr>
              <a:t>（</a:t>
            </a:r>
            <a:r>
              <a:rPr lang="zh-CN" altLang="zh-CN" sz="2400" spc="-100" dirty="0">
                <a:ea typeface="楷体" panose="02010609060101010101" pitchFamily="49" charset="-122"/>
                <a:cs typeface="Times New Roman" panose="02020603050405020304" pitchFamily="18" charset="0"/>
              </a:rPr>
              <a:t>不过你知道功夫到底是</a:t>
            </a:r>
            <a:r>
              <a:rPr lang="en-US" altLang="zh-CN" sz="2400" spc="-100" dirty="0"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spc="-100" dirty="0">
                <a:ea typeface="楷体" panose="02010609060101010101" pitchFamily="49" charset="-122"/>
                <a:cs typeface="Times New Roman" panose="02020603050405020304" pitchFamily="18" charset="0"/>
              </a:rPr>
              <a:t>吗</a:t>
            </a:r>
            <a:r>
              <a:rPr lang="zh-CN" altLang="zh-CN" sz="2400" spc="-100" dirty="0">
                <a:cs typeface="Times New Roman" panose="02020603050405020304" pitchFamily="18" charset="0"/>
              </a:rPr>
              <a:t>？）可知</a:t>
            </a:r>
            <a:r>
              <a:rPr lang="en-US" altLang="zh-CN" sz="2400" spc="-100" dirty="0">
                <a:cs typeface="Times New Roman" panose="02020603050405020304" pitchFamily="18" charset="0"/>
              </a:rPr>
              <a:t>,</a:t>
            </a:r>
            <a:r>
              <a:rPr lang="zh-CN" altLang="zh-CN" sz="2400" spc="-100" dirty="0">
                <a:cs typeface="Times New Roman" panose="02020603050405020304" pitchFamily="18" charset="0"/>
              </a:rPr>
              <a:t>此处需填疑问词引导宾语从句</a:t>
            </a:r>
            <a:r>
              <a:rPr lang="en-US" altLang="zh-CN" sz="2400" spc="-100" dirty="0">
                <a:cs typeface="Times New Roman" panose="02020603050405020304" pitchFamily="18" charset="0"/>
              </a:rPr>
              <a:t>,</a:t>
            </a:r>
            <a:r>
              <a:rPr lang="zh-CN" altLang="zh-CN" sz="2400" spc="-100" dirty="0">
                <a:cs typeface="Times New Roman" panose="02020603050405020304" pitchFamily="18" charset="0"/>
              </a:rPr>
              <a:t>表示</a:t>
            </a:r>
            <a:r>
              <a:rPr lang="en-US" altLang="zh-CN" sz="2400" spc="-1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spc="-100" dirty="0">
                <a:cs typeface="Times New Roman" panose="02020603050405020304" pitchFamily="18" charset="0"/>
              </a:rPr>
              <a:t>什么</a:t>
            </a:r>
            <a:r>
              <a:rPr lang="en-US" altLang="zh-CN" sz="2400" spc="-1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spc="-100" dirty="0">
                <a:cs typeface="Times New Roman" panose="02020603050405020304" pitchFamily="18" charset="0"/>
              </a:rPr>
              <a:t>。故填</a:t>
            </a:r>
            <a:r>
              <a:rPr lang="en-US" altLang="zh-CN" sz="2400" spc="-100" dirty="0">
                <a:cs typeface="Times New Roman" panose="02020603050405020304" pitchFamily="18" charset="0"/>
              </a:rPr>
              <a:t>what</a:t>
            </a:r>
            <a:r>
              <a:rPr lang="zh-CN" altLang="zh-CN" sz="2400" spc="-100" dirty="0">
                <a:cs typeface="Times New Roman" panose="02020603050405020304" pitchFamily="18" charset="0"/>
              </a:rPr>
              <a:t>。</a:t>
            </a:r>
            <a:endParaRPr lang="zh-CN" altLang="zh-CN" sz="900" spc="-1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936188"/>
          </a:xfrm>
        </p:spPr>
        <p:txBody>
          <a:bodyPr/>
          <a:lstStyle/>
          <a:p>
            <a:pPr indent="609600" algn="dist" hangingPunct="0">
              <a:lnSpc>
                <a:spcPct val="12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Kung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also known as </a:t>
            </a:r>
            <a:r>
              <a:rPr lang="en-US" altLang="zh-CN" sz="22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wushu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is a famous traditional Chinese martial art 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long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Kung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not just about fighting, it’s a way of life that 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 important values like peace, respect and self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control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different styles of kung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but two of the most famous ones are Tai Chi and Shaolin Kung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Tai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 is famous for 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2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en-US" altLang="zh-CN" sz="2200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slow and gentle movements which help to improve health and inner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peace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Shaolin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Kung Fu, on the other hand, uses many faster and 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strong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moves to show the combination of strength and skills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055646" y="758927"/>
            <a:ext cx="71846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with</a:t>
            </a:r>
            <a:endParaRPr lang="zh-CN" altLang="en-US" sz="2200" dirty="0"/>
          </a:p>
        </p:txBody>
      </p:sp>
      <p:sp>
        <p:nvSpPr>
          <p:cNvPr id="8" name="矩形 7"/>
          <p:cNvSpPr/>
          <p:nvPr/>
        </p:nvSpPr>
        <p:spPr>
          <a:xfrm>
            <a:off x="355392" y="3591122"/>
            <a:ext cx="11481215" cy="8660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200" dirty="0">
                <a:cs typeface="Times New Roman" panose="02020603050405020304" pitchFamily="18" charset="0"/>
              </a:rPr>
              <a:t>3. [</a:t>
            </a:r>
            <a:r>
              <a:rPr lang="zh-CN" altLang="zh-CN" sz="22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dirty="0">
                <a:cs typeface="Times New Roman" panose="02020603050405020304" pitchFamily="18" charset="0"/>
              </a:rPr>
              <a:t>]</a:t>
            </a:r>
            <a:r>
              <a:rPr lang="zh-CN" altLang="zh-CN" sz="2200" dirty="0">
                <a:cs typeface="Times New Roman" panose="02020603050405020304" pitchFamily="18" charset="0"/>
              </a:rPr>
              <a:t>考查介词。句意：功夫</a:t>
            </a:r>
            <a:r>
              <a:rPr lang="en-US" altLang="zh-CN" sz="2200" dirty="0">
                <a:cs typeface="Times New Roman" panose="02020603050405020304" pitchFamily="18" charset="0"/>
              </a:rPr>
              <a:t>,</a:t>
            </a:r>
            <a:r>
              <a:rPr lang="zh-CN" altLang="zh-CN" sz="2200" dirty="0">
                <a:cs typeface="Times New Roman" panose="02020603050405020304" pitchFamily="18" charset="0"/>
              </a:rPr>
              <a:t>又称武术</a:t>
            </a:r>
            <a:r>
              <a:rPr lang="en-US" altLang="zh-CN" sz="2200" dirty="0">
                <a:cs typeface="Times New Roman" panose="02020603050405020304" pitchFamily="18" charset="0"/>
              </a:rPr>
              <a:t>,</a:t>
            </a:r>
            <a:r>
              <a:rPr lang="zh-CN" altLang="zh-CN" sz="2200" dirty="0">
                <a:cs typeface="Times New Roman" panose="02020603050405020304" pitchFamily="18" charset="0"/>
              </a:rPr>
              <a:t>是一种历史悠久的著名中国传统武术。根据</a:t>
            </a:r>
            <a:r>
              <a:rPr lang="en-US" altLang="zh-CN" sz="2200" dirty="0">
                <a:cs typeface="Times New Roman" panose="02020603050405020304" pitchFamily="18" charset="0"/>
              </a:rPr>
              <a:t>“a long history”</a:t>
            </a:r>
            <a:r>
              <a:rPr lang="zh-CN" altLang="zh-CN" sz="2200" dirty="0">
                <a:cs typeface="Times New Roman" panose="02020603050405020304" pitchFamily="18" charset="0"/>
              </a:rPr>
              <a:t>可知</a:t>
            </a:r>
            <a:r>
              <a:rPr lang="en-US" altLang="zh-CN" sz="2200" dirty="0">
                <a:cs typeface="Times New Roman" panose="02020603050405020304" pitchFamily="18" charset="0"/>
              </a:rPr>
              <a:t>,</a:t>
            </a:r>
            <a:r>
              <a:rPr lang="zh-CN" altLang="zh-CN" sz="2200" dirty="0">
                <a:cs typeface="Times New Roman" panose="02020603050405020304" pitchFamily="18" charset="0"/>
              </a:rPr>
              <a:t>此处需介词表示</a:t>
            </a:r>
            <a:r>
              <a:rPr lang="en-US" altLang="zh-CN" sz="22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dirty="0">
                <a:cs typeface="Times New Roman" panose="02020603050405020304" pitchFamily="18" charset="0"/>
              </a:rPr>
              <a:t>具有</a:t>
            </a:r>
            <a:r>
              <a:rPr lang="en-US" altLang="zh-CN" sz="22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dirty="0">
                <a:cs typeface="Times New Roman" panose="02020603050405020304" pitchFamily="18" charset="0"/>
              </a:rPr>
              <a:t>。故填</a:t>
            </a:r>
            <a:r>
              <a:rPr lang="en-US" altLang="zh-CN" sz="2200" dirty="0">
                <a:cs typeface="Times New Roman" panose="02020603050405020304" pitchFamily="18" charset="0"/>
              </a:rPr>
              <a:t>with</a:t>
            </a:r>
            <a:r>
              <a:rPr lang="zh-CN" altLang="zh-CN" sz="2200" dirty="0"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039422" y="1169593"/>
            <a:ext cx="106150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teaches</a:t>
            </a:r>
            <a:endParaRPr lang="zh-CN" altLang="en-US" sz="2200" dirty="0"/>
          </a:p>
        </p:txBody>
      </p:sp>
      <p:sp>
        <p:nvSpPr>
          <p:cNvPr id="12" name="矩形 11"/>
          <p:cNvSpPr/>
          <p:nvPr/>
        </p:nvSpPr>
        <p:spPr>
          <a:xfrm>
            <a:off x="365487" y="4451932"/>
            <a:ext cx="11481215" cy="12722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200" dirty="0">
                <a:cs typeface="Times New Roman" panose="02020603050405020304" pitchFamily="18" charset="0"/>
              </a:rPr>
              <a:t>4. [</a:t>
            </a:r>
            <a:r>
              <a:rPr lang="zh-CN" altLang="zh-CN" sz="22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dirty="0">
                <a:cs typeface="Times New Roman" panose="02020603050405020304" pitchFamily="18" charset="0"/>
              </a:rPr>
              <a:t>]</a:t>
            </a:r>
            <a:r>
              <a:rPr lang="zh-CN" altLang="zh-CN" sz="2200" dirty="0">
                <a:cs typeface="Times New Roman" panose="02020603050405020304" pitchFamily="18" charset="0"/>
              </a:rPr>
              <a:t>考查动词。句意：功夫不仅仅是一种战斗方式</a:t>
            </a:r>
            <a:r>
              <a:rPr lang="en-US" altLang="zh-CN" sz="2200" dirty="0">
                <a:cs typeface="Times New Roman" panose="02020603050405020304" pitchFamily="18" charset="0"/>
              </a:rPr>
              <a:t>,</a:t>
            </a:r>
            <a:r>
              <a:rPr lang="zh-CN" altLang="zh-CN" sz="2200" dirty="0">
                <a:cs typeface="Times New Roman" panose="02020603050405020304" pitchFamily="18" charset="0"/>
              </a:rPr>
              <a:t>更是一种生活方式</a:t>
            </a:r>
            <a:r>
              <a:rPr lang="en-US" altLang="zh-CN" sz="2200" dirty="0">
                <a:cs typeface="Times New Roman" panose="02020603050405020304" pitchFamily="18" charset="0"/>
              </a:rPr>
              <a:t>,</a:t>
            </a:r>
            <a:r>
              <a:rPr lang="zh-CN" altLang="zh-CN" sz="2200" dirty="0">
                <a:cs typeface="Times New Roman" panose="02020603050405020304" pitchFamily="18" charset="0"/>
              </a:rPr>
              <a:t>它教导我们诸如和平、尊重和自我控制等重要的价值观。主语</a:t>
            </a:r>
            <a:r>
              <a:rPr lang="en-US" altLang="zh-CN" sz="2200" dirty="0">
                <a:cs typeface="Times New Roman" panose="02020603050405020304" pitchFamily="18" charset="0"/>
              </a:rPr>
              <a:t>that</a:t>
            </a:r>
            <a:r>
              <a:rPr lang="zh-CN" altLang="zh-CN" sz="2200" dirty="0">
                <a:cs typeface="Times New Roman" panose="02020603050405020304" pitchFamily="18" charset="0"/>
              </a:rPr>
              <a:t>指代单数名词</a:t>
            </a:r>
            <a:r>
              <a:rPr lang="en-US" altLang="zh-CN" sz="2200" dirty="0">
                <a:cs typeface="Times New Roman" panose="02020603050405020304" pitchFamily="18" charset="0"/>
              </a:rPr>
              <a:t>way,</a:t>
            </a:r>
            <a:r>
              <a:rPr lang="zh-CN" altLang="zh-CN" sz="2200" dirty="0">
                <a:cs typeface="Times New Roman" panose="02020603050405020304" pitchFamily="18" charset="0"/>
              </a:rPr>
              <a:t>结合全文可知</a:t>
            </a:r>
            <a:r>
              <a:rPr lang="en-US" altLang="zh-CN" sz="2200" dirty="0">
                <a:cs typeface="Times New Roman" panose="02020603050405020304" pitchFamily="18" charset="0"/>
              </a:rPr>
              <a:t>,</a:t>
            </a:r>
            <a:r>
              <a:rPr lang="zh-CN" altLang="zh-CN" sz="2200" dirty="0">
                <a:cs typeface="Times New Roman" panose="02020603050405020304" pitchFamily="18" charset="0"/>
              </a:rPr>
              <a:t>时态为一般现在时</a:t>
            </a:r>
            <a:r>
              <a:rPr lang="en-US" altLang="zh-CN" sz="2200" dirty="0">
                <a:cs typeface="Times New Roman" panose="02020603050405020304" pitchFamily="18" charset="0"/>
              </a:rPr>
              <a:t>,</a:t>
            </a:r>
            <a:r>
              <a:rPr lang="zh-CN" altLang="zh-CN" sz="2200" dirty="0">
                <a:cs typeface="Times New Roman" panose="02020603050405020304" pitchFamily="18" charset="0"/>
              </a:rPr>
              <a:t>故此处谓语动词</a:t>
            </a:r>
            <a:r>
              <a:rPr lang="en-US" altLang="zh-CN" sz="2200" dirty="0">
                <a:cs typeface="Times New Roman" panose="02020603050405020304" pitchFamily="18" charset="0"/>
              </a:rPr>
              <a:t>teach</a:t>
            </a:r>
            <a:r>
              <a:rPr lang="zh-CN" altLang="zh-CN" sz="2200" dirty="0">
                <a:cs typeface="Times New Roman" panose="02020603050405020304" pitchFamily="18" charset="0"/>
              </a:rPr>
              <a:t>用第三人称单数形式。故填</a:t>
            </a:r>
            <a:r>
              <a:rPr lang="en-US" altLang="zh-CN" sz="2200" dirty="0">
                <a:cs typeface="Times New Roman" panose="02020603050405020304" pitchFamily="18" charset="0"/>
              </a:rPr>
              <a:t>teaches</a:t>
            </a:r>
            <a:r>
              <a:rPr lang="zh-CN" altLang="zh-CN" sz="2200" dirty="0"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657120" y="1555631"/>
            <a:ext cx="57073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are</a:t>
            </a:r>
            <a:endParaRPr lang="zh-CN" altLang="en-US" sz="2200" dirty="0"/>
          </a:p>
        </p:txBody>
      </p:sp>
      <p:sp>
        <p:nvSpPr>
          <p:cNvPr id="16" name="矩形 15"/>
          <p:cNvSpPr/>
          <p:nvPr/>
        </p:nvSpPr>
        <p:spPr>
          <a:xfrm>
            <a:off x="370949" y="5697254"/>
            <a:ext cx="11485848" cy="8660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20000"/>
              </a:lnSpc>
              <a:spcAft>
                <a:spcPts val="0"/>
              </a:spcAft>
            </a:pPr>
            <a:r>
              <a:rPr lang="en-US" altLang="zh-CN" sz="2200" dirty="0">
                <a:cs typeface="Times New Roman" panose="02020603050405020304" pitchFamily="18" charset="0"/>
              </a:rPr>
              <a:t>5. [</a:t>
            </a:r>
            <a:r>
              <a:rPr lang="zh-CN" altLang="zh-CN" sz="22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dirty="0">
                <a:cs typeface="Times New Roman" panose="02020603050405020304" pitchFamily="18" charset="0"/>
              </a:rPr>
              <a:t>]</a:t>
            </a:r>
            <a:r>
              <a:rPr lang="zh-CN" altLang="zh-CN" sz="2200" dirty="0">
                <a:cs typeface="Times New Roman" panose="02020603050405020304" pitchFamily="18" charset="0"/>
              </a:rPr>
              <a:t>考查动词。句意：功夫有多种不同的风格</a:t>
            </a:r>
            <a:r>
              <a:rPr lang="en-US" altLang="zh-CN" sz="2200" dirty="0">
                <a:cs typeface="Times New Roman" panose="02020603050405020304" pitchFamily="18" charset="0"/>
              </a:rPr>
              <a:t>,</a:t>
            </a:r>
            <a:r>
              <a:rPr lang="zh-CN" altLang="zh-CN" sz="2200" dirty="0">
                <a:cs typeface="Times New Roman" panose="02020603050405020304" pitchFamily="18" charset="0"/>
              </a:rPr>
              <a:t>但其中最著名的两种是太极拳和少林功夫。此处的</a:t>
            </a:r>
            <a:r>
              <a:rPr lang="en-US" altLang="zh-CN" sz="2200" dirty="0">
                <a:cs typeface="Times New Roman" panose="02020603050405020304" pitchFamily="18" charset="0"/>
              </a:rPr>
              <a:t>There be</a:t>
            </a:r>
            <a:r>
              <a:rPr lang="zh-CN" altLang="zh-CN" sz="2200" dirty="0">
                <a:cs typeface="Times New Roman" panose="02020603050405020304" pitchFamily="18" charset="0"/>
              </a:rPr>
              <a:t>句型中</a:t>
            </a:r>
            <a:r>
              <a:rPr lang="en-US" altLang="zh-CN" sz="2200" dirty="0">
                <a:cs typeface="Times New Roman" panose="02020603050405020304" pitchFamily="18" charset="0"/>
              </a:rPr>
              <a:t>,</a:t>
            </a:r>
            <a:r>
              <a:rPr lang="zh-CN" altLang="zh-CN" sz="2200" dirty="0">
                <a:cs typeface="Times New Roman" panose="02020603050405020304" pitchFamily="18" charset="0"/>
              </a:rPr>
              <a:t>主语</a:t>
            </a:r>
            <a:r>
              <a:rPr lang="en-US" altLang="zh-CN" sz="2200" dirty="0">
                <a:cs typeface="Times New Roman" panose="02020603050405020304" pitchFamily="18" charset="0"/>
              </a:rPr>
              <a:t>styles</a:t>
            </a:r>
            <a:r>
              <a:rPr lang="zh-CN" altLang="zh-CN" sz="2200" dirty="0">
                <a:cs typeface="Times New Roman" panose="02020603050405020304" pitchFamily="18" charset="0"/>
              </a:rPr>
              <a:t>为复数形式</a:t>
            </a:r>
            <a:r>
              <a:rPr lang="en-US" altLang="zh-CN" sz="2200" dirty="0">
                <a:cs typeface="Times New Roman" panose="02020603050405020304" pitchFamily="18" charset="0"/>
              </a:rPr>
              <a:t>,be</a:t>
            </a:r>
            <a:r>
              <a:rPr lang="zh-CN" altLang="zh-CN" sz="2200" dirty="0">
                <a:cs typeface="Times New Roman" panose="02020603050405020304" pitchFamily="18" charset="0"/>
              </a:rPr>
              <a:t>动词用</a:t>
            </a:r>
            <a:r>
              <a:rPr lang="en-US" altLang="zh-CN" sz="2200" dirty="0">
                <a:cs typeface="Times New Roman" panose="02020603050405020304" pitchFamily="18" charset="0"/>
              </a:rPr>
              <a:t>are</a:t>
            </a:r>
            <a:r>
              <a:rPr lang="zh-CN" altLang="zh-CN" sz="2200" dirty="0">
                <a:cs typeface="Times New Roman" panose="02020603050405020304" pitchFamily="18" charset="0"/>
              </a:rPr>
              <a:t>。故填</a:t>
            </a:r>
            <a:r>
              <a:rPr lang="en-US" altLang="zh-CN" sz="2200" dirty="0">
                <a:cs typeface="Times New Roman" panose="02020603050405020304" pitchFamily="18" charset="0"/>
              </a:rPr>
              <a:t>are</a:t>
            </a:r>
            <a:r>
              <a:rPr lang="zh-CN" altLang="zh-CN" sz="2200" dirty="0"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10" grpId="0"/>
      <p:bldP spid="12" grpId="0"/>
      <p:bldP spid="14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13932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Kung </a:t>
            </a:r>
            <a:r>
              <a:rPr lang="en-US" altLang="zh-CN" sz="2200" spc="-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sz="22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also known as </a:t>
            </a:r>
            <a:r>
              <a:rPr lang="en-US" altLang="zh-CN" sz="2200" i="1" spc="-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wushu</a:t>
            </a:r>
            <a:r>
              <a:rPr lang="en-US" altLang="zh-CN" sz="22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is a famous traditional Chinese martial art </a:t>
            </a:r>
            <a:r>
              <a:rPr lang="en-US" altLang="zh-CN" sz="2200" spc="-1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200" spc="-1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spc="-1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long </a:t>
            </a:r>
            <a:r>
              <a:rPr lang="en-US" altLang="zh-CN" sz="2200" spc="-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</a:t>
            </a:r>
            <a:r>
              <a:rPr lang="en-US" altLang="zh-CN" sz="2200" spc="-1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pc="-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Kung</a:t>
            </a:r>
            <a:r>
              <a:rPr lang="en-US" altLang="zh-CN" sz="22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spc="-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sz="22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not just about fighting, it’s a way of life that </a:t>
            </a:r>
            <a:r>
              <a:rPr lang="en-US" altLang="zh-CN" sz="2200" spc="-1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200" spc="-1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spc="-1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2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</a:t>
            </a:r>
            <a:r>
              <a:rPr lang="zh-CN" altLang="zh-CN" sz="22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 important values like peace, respect and self </a:t>
            </a:r>
            <a:r>
              <a:rPr lang="en-US" altLang="zh-CN" sz="2200" spc="-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control</a:t>
            </a:r>
            <a:r>
              <a:rPr lang="en-US" altLang="zh-CN" sz="2200" spc="-1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pc="-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2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spc="-1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200" spc="-1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spc="-1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2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2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different styles of kung </a:t>
            </a:r>
            <a:r>
              <a:rPr lang="en-US" altLang="zh-CN" sz="2200" spc="-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sz="22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but two of the most famous ones are Tai Chi and Shaolin Kung </a:t>
            </a:r>
            <a:r>
              <a:rPr lang="en-US" altLang="zh-CN" sz="2200" spc="-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sz="2200" spc="-1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pc="-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Tai</a:t>
            </a:r>
            <a:r>
              <a:rPr lang="en-US" altLang="zh-CN" sz="22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 is famous for 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2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slow and gentle movements which help to improve health and inner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peace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Shaolin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Kung Fu, on the other hand, uses many faster and 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strong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moves to show the combination of strength and skills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99462" y="2349167"/>
            <a:ext cx="4395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its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365487" y="3757389"/>
            <a:ext cx="11481215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200" dirty="0">
                <a:cs typeface="Times New Roman" panose="02020603050405020304" pitchFamily="18" charset="0"/>
              </a:rPr>
              <a:t>6. [</a:t>
            </a:r>
            <a:r>
              <a:rPr lang="zh-CN" altLang="zh-CN" sz="22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dirty="0">
                <a:cs typeface="Times New Roman" panose="02020603050405020304" pitchFamily="18" charset="0"/>
              </a:rPr>
              <a:t>]</a:t>
            </a:r>
            <a:r>
              <a:rPr lang="zh-CN" altLang="zh-CN" sz="2200" dirty="0">
                <a:cs typeface="Times New Roman" panose="02020603050405020304" pitchFamily="18" charset="0"/>
              </a:rPr>
              <a:t>考查代词。句意：太极拳以其缓慢而柔和的动作而闻名</a:t>
            </a:r>
            <a:r>
              <a:rPr lang="en-US" altLang="zh-CN" sz="2200" dirty="0">
                <a:cs typeface="Times New Roman" panose="02020603050405020304" pitchFamily="18" charset="0"/>
              </a:rPr>
              <a:t>,</a:t>
            </a:r>
            <a:r>
              <a:rPr lang="zh-CN" altLang="zh-CN" sz="2200" dirty="0">
                <a:cs typeface="Times New Roman" panose="02020603050405020304" pitchFamily="18" charset="0"/>
              </a:rPr>
              <a:t>这些动作有助于改善健康和达到内心平静。根据</a:t>
            </a:r>
            <a:r>
              <a:rPr lang="en-US" altLang="zh-CN" sz="2200" dirty="0">
                <a:cs typeface="Times New Roman" panose="02020603050405020304" pitchFamily="18" charset="0"/>
              </a:rPr>
              <a:t>“slow and gentle movements”</a:t>
            </a:r>
            <a:r>
              <a:rPr lang="zh-CN" altLang="zh-CN" sz="2200" dirty="0"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ea typeface="楷体" panose="02010609060101010101" pitchFamily="49" charset="-122"/>
                <a:cs typeface="Times New Roman" panose="02020603050405020304" pitchFamily="18" charset="0"/>
              </a:rPr>
              <a:t>缓慢而柔和的动作</a:t>
            </a:r>
            <a:r>
              <a:rPr lang="zh-CN" altLang="zh-CN" sz="2200" dirty="0">
                <a:cs typeface="Times New Roman" panose="02020603050405020304" pitchFamily="18" charset="0"/>
              </a:rPr>
              <a:t>）可知</a:t>
            </a:r>
            <a:r>
              <a:rPr lang="en-US" altLang="zh-CN" sz="2200" dirty="0">
                <a:cs typeface="Times New Roman" panose="02020603050405020304" pitchFamily="18" charset="0"/>
              </a:rPr>
              <a:t>,</a:t>
            </a:r>
            <a:r>
              <a:rPr lang="zh-CN" altLang="zh-CN" sz="2200" dirty="0">
                <a:cs typeface="Times New Roman" panose="02020603050405020304" pitchFamily="18" charset="0"/>
              </a:rPr>
              <a:t>此处需填</a:t>
            </a:r>
            <a:r>
              <a:rPr lang="en-US" altLang="zh-CN" sz="2200" dirty="0">
                <a:cs typeface="Times New Roman" panose="02020603050405020304" pitchFamily="18" charset="0"/>
              </a:rPr>
              <a:t>it</a:t>
            </a:r>
            <a:r>
              <a:rPr lang="zh-CN" altLang="zh-CN" sz="2200" dirty="0">
                <a:cs typeface="Times New Roman" panose="02020603050405020304" pitchFamily="18" charset="0"/>
              </a:rPr>
              <a:t>的形容词性物主代词</a:t>
            </a:r>
            <a:r>
              <a:rPr lang="en-US" altLang="zh-CN" sz="2200" dirty="0">
                <a:cs typeface="Times New Roman" panose="02020603050405020304" pitchFamily="18" charset="0"/>
              </a:rPr>
              <a:t>,</a:t>
            </a:r>
            <a:r>
              <a:rPr lang="zh-CN" altLang="zh-CN" sz="2200" dirty="0">
                <a:cs typeface="Times New Roman" panose="02020603050405020304" pitchFamily="18" charset="0"/>
              </a:rPr>
              <a:t>修饰</a:t>
            </a:r>
            <a:r>
              <a:rPr lang="en-US" altLang="zh-CN" sz="2200" dirty="0">
                <a:cs typeface="Times New Roman" panose="02020603050405020304" pitchFamily="18" charset="0"/>
              </a:rPr>
              <a:t>movements</a:t>
            </a:r>
            <a:r>
              <a:rPr lang="zh-CN" altLang="zh-CN" sz="2200" dirty="0">
                <a:cs typeface="Times New Roman" panose="02020603050405020304" pitchFamily="18" charset="0"/>
              </a:rPr>
              <a:t>。故填</a:t>
            </a:r>
            <a:r>
              <a:rPr lang="en-US" altLang="zh-CN" sz="2200" dirty="0">
                <a:cs typeface="Times New Roman" panose="02020603050405020304" pitchFamily="18" charset="0"/>
              </a:rPr>
              <a:t>its</a:t>
            </a:r>
            <a:r>
              <a:rPr lang="zh-CN" altLang="zh-CN" sz="22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566814" y="3284984"/>
            <a:ext cx="119750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stronger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365487" y="5273332"/>
            <a:ext cx="1148121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200" dirty="0">
                <a:cs typeface="Times New Roman" panose="02020603050405020304" pitchFamily="18" charset="0"/>
              </a:rPr>
              <a:t>7. [</a:t>
            </a:r>
            <a:r>
              <a:rPr lang="zh-CN" altLang="zh-CN" sz="22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dirty="0">
                <a:cs typeface="Times New Roman" panose="02020603050405020304" pitchFamily="18" charset="0"/>
              </a:rPr>
              <a:t>]</a:t>
            </a:r>
            <a:r>
              <a:rPr lang="zh-CN" altLang="zh-CN" sz="2200" dirty="0">
                <a:cs typeface="Times New Roman" panose="02020603050405020304" pitchFamily="18" charset="0"/>
              </a:rPr>
              <a:t>考查形容词比较级。句意：而少林功夫则通过许多更快更强的动作来展现力量与技巧的结合。根据</a:t>
            </a:r>
            <a:r>
              <a:rPr lang="en-US" altLang="zh-CN" sz="2200" dirty="0">
                <a:cs typeface="Times New Roman" panose="02020603050405020304" pitchFamily="18" charset="0"/>
              </a:rPr>
              <a:t>“faster”</a:t>
            </a:r>
            <a:r>
              <a:rPr lang="zh-CN" altLang="zh-CN" sz="2200" dirty="0">
                <a:cs typeface="Times New Roman" panose="02020603050405020304" pitchFamily="18" charset="0"/>
              </a:rPr>
              <a:t>可知</a:t>
            </a:r>
            <a:r>
              <a:rPr lang="en-US" altLang="zh-CN" sz="2200" dirty="0">
                <a:cs typeface="Times New Roman" panose="02020603050405020304" pitchFamily="18" charset="0"/>
              </a:rPr>
              <a:t>,</a:t>
            </a:r>
            <a:r>
              <a:rPr lang="zh-CN" altLang="zh-CN" sz="2200" dirty="0">
                <a:cs typeface="Times New Roman" panose="02020603050405020304" pitchFamily="18" charset="0"/>
              </a:rPr>
              <a:t>此空与</a:t>
            </a:r>
            <a:r>
              <a:rPr lang="en-US" altLang="zh-CN" sz="2200" dirty="0">
                <a:cs typeface="Times New Roman" panose="02020603050405020304" pitchFamily="18" charset="0"/>
              </a:rPr>
              <a:t>faster</a:t>
            </a:r>
            <a:r>
              <a:rPr lang="zh-CN" altLang="zh-CN" sz="2200" dirty="0">
                <a:cs typeface="Times New Roman" panose="02020603050405020304" pitchFamily="18" charset="0"/>
              </a:rPr>
              <a:t>并列</a:t>
            </a:r>
            <a:r>
              <a:rPr lang="en-US" altLang="zh-CN" sz="2200" dirty="0">
                <a:cs typeface="Times New Roman" panose="02020603050405020304" pitchFamily="18" charset="0"/>
              </a:rPr>
              <a:t>,</a:t>
            </a:r>
            <a:r>
              <a:rPr lang="zh-CN" altLang="zh-CN" sz="2200" dirty="0">
                <a:cs typeface="Times New Roman" panose="02020603050405020304" pitchFamily="18" charset="0"/>
              </a:rPr>
              <a:t>应用比较级。故填</a:t>
            </a:r>
            <a:r>
              <a:rPr lang="en-US" altLang="zh-CN" sz="2200" dirty="0">
                <a:cs typeface="Times New Roman" panose="02020603050405020304" pitchFamily="18" charset="0"/>
              </a:rPr>
              <a:t>stronger</a:t>
            </a:r>
            <a:r>
              <a:rPr lang="zh-CN" altLang="zh-CN" sz="22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0705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  <p:bldP spid="15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921505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Kung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an important part of Chinese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shows the spirit and wisdom of the Chinese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Kung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movies are usually brave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powerful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use their skills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like to learn kung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not only shape their body,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help them gain a deep understanding of China’s rich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next time when you watch a kung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movie, remember that it’s not just about the fights, it’s about the culture and spirit of China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557276" y="1295919"/>
            <a:ext cx="96186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heroes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3608554"/>
            <a:ext cx="11481215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200" dirty="0">
                <a:cs typeface="Times New Roman" panose="02020603050405020304" pitchFamily="18" charset="0"/>
              </a:rPr>
              <a:t>8. [</a:t>
            </a:r>
            <a:r>
              <a:rPr lang="zh-CN" altLang="zh-CN" sz="22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dirty="0">
                <a:cs typeface="Times New Roman" panose="02020603050405020304" pitchFamily="18" charset="0"/>
              </a:rPr>
              <a:t>]</a:t>
            </a:r>
            <a:r>
              <a:rPr lang="zh-CN" altLang="zh-CN" sz="2200" dirty="0">
                <a:cs typeface="Times New Roman" panose="02020603050405020304" pitchFamily="18" charset="0"/>
              </a:rPr>
              <a:t>考查名词。句意：电影中的功夫英雄通常都很英勇、强大。根据</a:t>
            </a:r>
            <a:r>
              <a:rPr lang="en-US" altLang="zh-CN" sz="2200" dirty="0">
                <a:cs typeface="Times New Roman" panose="02020603050405020304" pitchFamily="18" charset="0"/>
              </a:rPr>
              <a:t>“are usually brave”</a:t>
            </a:r>
            <a:r>
              <a:rPr lang="zh-CN" altLang="zh-CN" sz="2200" dirty="0"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ea typeface="楷体" panose="02010609060101010101" pitchFamily="49" charset="-122"/>
                <a:cs typeface="Times New Roman" panose="02020603050405020304" pitchFamily="18" charset="0"/>
              </a:rPr>
              <a:t>通常是英勇的</a:t>
            </a:r>
            <a:r>
              <a:rPr lang="zh-CN" altLang="zh-CN" sz="2200" dirty="0">
                <a:cs typeface="Times New Roman" panose="02020603050405020304" pitchFamily="18" charset="0"/>
              </a:rPr>
              <a:t>）可知</a:t>
            </a:r>
            <a:r>
              <a:rPr lang="en-US" altLang="zh-CN" sz="2200" dirty="0">
                <a:cs typeface="Times New Roman" panose="02020603050405020304" pitchFamily="18" charset="0"/>
              </a:rPr>
              <a:t>,</a:t>
            </a:r>
            <a:r>
              <a:rPr lang="zh-CN" altLang="zh-CN" sz="2200" dirty="0">
                <a:cs typeface="Times New Roman" panose="02020603050405020304" pitchFamily="18" charset="0"/>
              </a:rPr>
              <a:t>主语应是复数形式。故填</a:t>
            </a:r>
            <a:r>
              <a:rPr lang="en-US" altLang="zh-CN" sz="2200" dirty="0">
                <a:cs typeface="Times New Roman" panose="02020603050405020304" pitchFamily="18" charset="0"/>
              </a:rPr>
              <a:t>heroes</a:t>
            </a:r>
            <a:r>
              <a:rPr lang="zh-CN" altLang="zh-CN" sz="22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655046" y="1726806"/>
            <a:ext cx="100860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to help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65487" y="4544658"/>
            <a:ext cx="11481215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200" dirty="0">
                <a:cs typeface="Times New Roman" panose="02020603050405020304" pitchFamily="18" charset="0"/>
              </a:rPr>
              <a:t>9. [</a:t>
            </a:r>
            <a:r>
              <a:rPr lang="zh-CN" altLang="zh-CN" sz="22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dirty="0">
                <a:cs typeface="Times New Roman" panose="02020603050405020304" pitchFamily="18" charset="0"/>
              </a:rPr>
              <a:t>]</a:t>
            </a:r>
            <a:r>
              <a:rPr lang="zh-CN" altLang="zh-CN" sz="2200" dirty="0">
                <a:cs typeface="Times New Roman" panose="02020603050405020304" pitchFamily="18" charset="0"/>
              </a:rPr>
              <a:t>考查动词不定式。句意：他们运用自己的技能去帮助他人。此处使用</a:t>
            </a:r>
            <a:r>
              <a:rPr lang="en-US" altLang="zh-CN" sz="2200" dirty="0">
                <a:cs typeface="Times New Roman" panose="02020603050405020304" pitchFamily="18" charset="0"/>
              </a:rPr>
              <a:t>use </a:t>
            </a:r>
            <a:r>
              <a:rPr lang="en-US" altLang="zh-CN" sz="2200" dirty="0" err="1">
                <a:cs typeface="Times New Roman" panose="02020603050405020304" pitchFamily="18" charset="0"/>
              </a:rPr>
              <a:t>sth</a:t>
            </a:r>
            <a:r>
              <a:rPr lang="en-US" altLang="zh-CN" sz="2200" dirty="0">
                <a:cs typeface="Times New Roman" panose="02020603050405020304" pitchFamily="18" charset="0"/>
              </a:rPr>
              <a:t> to do </a:t>
            </a:r>
            <a:r>
              <a:rPr lang="en-US" altLang="zh-CN" sz="2200" dirty="0" err="1">
                <a:cs typeface="Times New Roman" panose="02020603050405020304" pitchFamily="18" charset="0"/>
              </a:rPr>
              <a:t>sth</a:t>
            </a:r>
            <a:r>
              <a:rPr lang="en-US" altLang="zh-CN" sz="2200" dirty="0">
                <a:cs typeface="Times New Roman" panose="02020603050405020304" pitchFamily="18" charset="0"/>
              </a:rPr>
              <a:t>“</a:t>
            </a:r>
            <a:r>
              <a:rPr lang="zh-CN" altLang="zh-CN" sz="2200" dirty="0">
                <a:cs typeface="Times New Roman" panose="02020603050405020304" pitchFamily="18" charset="0"/>
              </a:rPr>
              <a:t>用某物来做某事</a:t>
            </a:r>
            <a:r>
              <a:rPr lang="en-US" altLang="zh-CN" sz="2200" dirty="0">
                <a:cs typeface="Times New Roman" panose="02020603050405020304" pitchFamily="18" charset="0"/>
              </a:rPr>
              <a:t>”</a:t>
            </a:r>
            <a:r>
              <a:rPr lang="zh-CN" altLang="zh-CN" sz="2200" dirty="0">
                <a:cs typeface="Times New Roman" panose="02020603050405020304" pitchFamily="18" charset="0"/>
              </a:rPr>
              <a:t>。故填</a:t>
            </a:r>
            <a:r>
              <a:rPr lang="en-US" altLang="zh-CN" sz="2200" dirty="0">
                <a:cs typeface="Times New Roman" panose="02020603050405020304" pitchFamily="18" charset="0"/>
              </a:rPr>
              <a:t>to help</a:t>
            </a:r>
            <a:r>
              <a:rPr lang="zh-CN" altLang="zh-CN" sz="22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683146" y="2246818"/>
            <a:ext cx="59343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but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365487" y="5456075"/>
            <a:ext cx="11481215" cy="925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30000"/>
              </a:lnSpc>
              <a:spcAft>
                <a:spcPts val="0"/>
              </a:spcAft>
            </a:pPr>
            <a:r>
              <a:rPr lang="en-US" altLang="zh-CN" sz="2200" spc="-100" dirty="0">
                <a:cs typeface="Times New Roman" panose="02020603050405020304" pitchFamily="18" charset="0"/>
              </a:rPr>
              <a:t>10. [</a:t>
            </a:r>
            <a:r>
              <a:rPr lang="zh-CN" altLang="zh-CN" sz="2200" spc="-1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spc="-100" dirty="0">
                <a:cs typeface="Times New Roman" panose="02020603050405020304" pitchFamily="18" charset="0"/>
              </a:rPr>
              <a:t>]</a:t>
            </a:r>
            <a:r>
              <a:rPr lang="zh-CN" altLang="zh-CN" sz="2200" spc="-100" dirty="0">
                <a:cs typeface="Times New Roman" panose="02020603050405020304" pitchFamily="18" charset="0"/>
              </a:rPr>
              <a:t>考查连词。句意：它不仅能塑造他们的身体</a:t>
            </a:r>
            <a:r>
              <a:rPr lang="en-US" altLang="zh-CN" sz="2200" spc="-100" dirty="0">
                <a:cs typeface="Times New Roman" panose="02020603050405020304" pitchFamily="18" charset="0"/>
              </a:rPr>
              <a:t>,</a:t>
            </a:r>
            <a:r>
              <a:rPr lang="zh-CN" altLang="zh-CN" sz="2200" spc="-100" dirty="0">
                <a:cs typeface="Times New Roman" panose="02020603050405020304" pitchFamily="18" charset="0"/>
              </a:rPr>
              <a:t>而且能帮助他们深入理解中国丰富的文化。此处使用固定搭配</a:t>
            </a:r>
            <a:r>
              <a:rPr lang="en-US" altLang="zh-CN" sz="2200" spc="-100" dirty="0">
                <a:cs typeface="Times New Roman" panose="02020603050405020304" pitchFamily="18" charset="0"/>
              </a:rPr>
              <a:t>not only ... but also,</a:t>
            </a:r>
            <a:r>
              <a:rPr lang="zh-CN" altLang="zh-CN" sz="2200" spc="-100" dirty="0">
                <a:cs typeface="Times New Roman" panose="02020603050405020304" pitchFamily="18" charset="0"/>
              </a:rPr>
              <a:t>表示</a:t>
            </a:r>
            <a:r>
              <a:rPr lang="en-US" altLang="zh-CN" sz="2200" spc="-1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spc="-100" dirty="0">
                <a:cs typeface="Times New Roman" panose="02020603050405020304" pitchFamily="18" charset="0"/>
              </a:rPr>
              <a:t>不仅</a:t>
            </a:r>
            <a:r>
              <a:rPr lang="en-US" altLang="zh-CN" sz="2200" spc="-100" dirty="0">
                <a:cs typeface="Times New Roman" panose="02020603050405020304" pitchFamily="18" charset="0"/>
              </a:rPr>
              <a:t>……</a:t>
            </a:r>
            <a:r>
              <a:rPr lang="zh-CN" altLang="zh-CN" sz="2200" spc="-100" dirty="0">
                <a:cs typeface="Times New Roman" panose="02020603050405020304" pitchFamily="18" charset="0"/>
              </a:rPr>
              <a:t>而且</a:t>
            </a:r>
            <a:r>
              <a:rPr lang="en-US" altLang="zh-CN" sz="2200" spc="-100" dirty="0">
                <a:cs typeface="Times New Roman" panose="02020603050405020304" pitchFamily="18" charset="0"/>
              </a:rPr>
              <a:t>……</a:t>
            </a:r>
            <a:r>
              <a:rPr lang="en-US" altLang="zh-CN" sz="2200" spc="-1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200" spc="-100" dirty="0">
                <a:cs typeface="Times New Roman" panose="02020603050405020304" pitchFamily="18" charset="0"/>
              </a:rPr>
              <a:t>,also</a:t>
            </a:r>
            <a:r>
              <a:rPr lang="zh-CN" altLang="zh-CN" sz="2200" spc="-100" dirty="0">
                <a:cs typeface="Times New Roman" panose="02020603050405020304" pitchFamily="18" charset="0"/>
              </a:rPr>
              <a:t>可以省略。故填</a:t>
            </a:r>
            <a:r>
              <a:rPr lang="en-US" altLang="zh-CN" sz="2200" spc="-100" dirty="0">
                <a:cs typeface="Times New Roman" panose="02020603050405020304" pitchFamily="18" charset="0"/>
              </a:rPr>
              <a:t>but</a:t>
            </a:r>
            <a:r>
              <a:rPr lang="zh-CN" altLang="zh-CN" sz="2200" spc="-100" dirty="0">
                <a:cs typeface="Times New Roman" panose="02020603050405020304" pitchFamily="18" charset="0"/>
              </a:rPr>
              <a:t>。</a:t>
            </a:r>
            <a:endParaRPr lang="zh-CN" altLang="zh-CN" sz="900" spc="-1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67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  <p:bldP spid="12" grpId="0"/>
      <p:bldP spid="1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445</TotalTime>
  <Words>702</Words>
  <Application>Microsoft Office PowerPoint</Application>
  <PresentationFormat>自定义</PresentationFormat>
  <Paragraphs>30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468</cp:revision>
  <dcterms:created xsi:type="dcterms:W3CDTF">2020-11-06T05:24:00Z</dcterms:created>
  <dcterms:modified xsi:type="dcterms:W3CDTF">2025-09-17T09:00:25Z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